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sldIdLst>
    <p:sldId id="257" r:id="rId2"/>
    <p:sldId id="266" r:id="rId3"/>
    <p:sldId id="270" r:id="rId4"/>
    <p:sldId id="269" r:id="rId5"/>
    <p:sldId id="271" r:id="rId6"/>
    <p:sldId id="272" r:id="rId7"/>
    <p:sldId id="273" r:id="rId8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F04"/>
    <a:srgbClr val="F8F8FF"/>
    <a:srgbClr val="E4DEDE"/>
    <a:srgbClr val="D38D09"/>
    <a:srgbClr val="FED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63"/>
  </p:normalViewPr>
  <p:slideViewPr>
    <p:cSldViewPr snapToGrid="0" snapToObjects="1">
      <p:cViewPr>
        <p:scale>
          <a:sx n="149" d="100"/>
          <a:sy n="149" d="100"/>
        </p:scale>
        <p:origin x="1024" y="14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2070D-46BA-D448-871E-AC989F5CA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8E8478-1E5C-A649-8788-8DE4E91BD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322A4-23A1-AE40-AF86-9F7DEB02C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B5ED-8EDA-8B42-88D1-30E81D03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BB77D-85A9-9240-B4F5-20BBBBA13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62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4189-B4F0-764A-A5A8-E328D30C3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EA8A7F-AB21-C14A-B5B1-F3C67979C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F3A76-4CA6-7548-9BF5-2262DC251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3129D-5146-F943-B3C1-7EF592743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BC50A-3B68-554E-A399-357471244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20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6E2E28-7491-C44F-B7A7-C96F00E57B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896A6-A17B-044C-A250-1B891E62F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C2211-3CEA-CE47-BBD7-C195DB3E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A327D-E9B7-DB49-9E8E-DF2FC7C8C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0E7FE-2536-7545-8D3E-5D8134ECD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99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20147-55C4-3849-9F71-025CD3804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A39B-28B1-D34B-B79A-CE2B81C11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BBC4E-0857-6146-A0CA-B9053ECC6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5C19A-9E63-794C-9154-B467D2AE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EB01D-A6D2-FA47-AB22-15EE88C1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968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F3423-9767-D148-A9FC-1A91A87B7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0B3B9-27C9-FB48-8564-EAF10C32E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8C832-2382-AE48-8C2C-4DB99A0E8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561D9-E3B4-9D46-A14E-D3A26412D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E195D-D1AC-3941-A3AF-3FCDFF06B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527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A238-7F4D-2848-88DB-1148DBACA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4CE88-6DC5-2E4A-A094-28A7FE067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F70D6-464B-2E4D-9DF0-7B6DB12FA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3BD6DD-57E8-624C-9FEC-633C8796C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DC7F4-1E7F-DC4B-A143-E546B7B90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4F953-2B1D-C14D-BE19-FD3BF8FE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354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CB868-B683-AA4E-ABD2-3431234BA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B23E1-6481-2E4D-88C6-627E4DB45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C2589-2799-3249-86C9-8355E8B909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59CF63-4A49-394D-BD9C-E706577CD3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CE64D5-564F-C74B-B4FA-A59DCCA5FF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D4801-1CB7-394C-A78D-67F1D09E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BA8F7E-0042-B041-9182-3A9AA15BD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56F297-8F80-0D49-A011-8F46F592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855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F8F50-4C06-9645-8AE3-C593AD692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38A423-8128-3F47-98E7-E25C68910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700F37-CC67-F54F-A12C-D04DF470D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F7B14A-E094-8A45-9B12-639A7CFC6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90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6F2B1-0386-E949-A1B0-C95B5130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30C4D-AF89-B04A-88BA-A1B26E2FB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23790-7F26-6941-9728-E504055F5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63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B8922-8F51-FC4A-B9E1-FD3708A37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C42EE-F5D2-6A40-8956-D4993B45B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3496F-7035-6341-BD99-B0C62CC18A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D6E50-9D4C-BD40-8F93-5ABAFC37F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EF142-22FE-9C4E-B63A-333993DB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7411CB-F3F6-0E47-B12F-926D11FF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79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832C0-48D5-1146-8E70-A701C2FC2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0B44F-B039-9846-A77D-49082AD4D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CA089-D1A5-5743-8838-9FFCE4D23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CF5E6-C833-AF44-93AD-3341FF7E1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34B4E-2943-C440-9AB5-CD01E9CC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8DA32-DE0D-4A4D-8A90-B0241A2E5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55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E78130-B6D0-3047-B7BB-8153F053F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41037-9540-584F-AABE-B1EEF369D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B63A5-394B-894C-851B-442343B13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8/27/20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E0B26-7D75-954D-BEAB-2611BF911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61C5D-E06D-2D4C-954A-5612357F80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4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95EC6F-BC7B-4F05-A8C7-9C71FDB64C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6367"/>
          <a:stretch/>
        </p:blipFill>
        <p:spPr>
          <a:xfrm>
            <a:off x="522524" y="332075"/>
            <a:ext cx="8621476" cy="5388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FDF46D-3247-7849-8DF8-E0D9BFA6DA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898" y="3026288"/>
            <a:ext cx="7669148" cy="571678"/>
          </a:xfrm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en-US" sz="20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Module 7 : Community Problem Solving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9DDD7-CBAD-AC44-BC01-F39D1048F4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899" y="3597966"/>
            <a:ext cx="7669147" cy="11494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8400" b="1" spc="600" dirty="0">
                <a:solidFill>
                  <a:srgbClr val="FFBF04"/>
                </a:solidFill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  <a:latin typeface="+mj-lt"/>
              </a:rPr>
              <a:t>Web 4 U</a:t>
            </a:r>
          </a:p>
        </p:txBody>
      </p:sp>
    </p:spTree>
    <p:extLst>
      <p:ext uri="{BB962C8B-B14F-4D97-AF65-F5344CB8AC3E}">
        <p14:creationId xmlns:p14="http://schemas.microsoft.com/office/powerpoint/2010/main" val="425178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Defining The Issue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59CC-2A36-4C40-AF45-03189A688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21354"/>
            <a:ext cx="4671771" cy="3626115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/>
              <a:t>Due to COVID-19 folks have been quarantining at home.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Forcing many things to move online from work, school and even job hunting.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Without a clue when a vaccine is releasing, it’s uncertain when things will be less online dependent.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73AA9E4-59E9-8C44-9138-8842E43C6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512287" y="3003235"/>
            <a:ext cx="2144234" cy="2144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70AFE8B-5B90-B745-800A-F70B98569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22616" y="1402841"/>
            <a:ext cx="1385203" cy="138520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26CDE2-91C6-A44C-B714-7D31624F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926783" y="1819353"/>
            <a:ext cx="968692" cy="968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6817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Defining The Issue </a:t>
            </a:r>
            <a:r>
              <a:rPr lang="en-US" sz="36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(Cont.)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59CC-2A36-4C40-AF45-03189A688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988" y="1596099"/>
            <a:ext cx="5160832" cy="3626115"/>
          </a:xfrm>
          <a:ln>
            <a:noFill/>
          </a:ln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300" dirty="0"/>
              <a:t>Resulting in many working class/lower income folks lacking the means to keep up.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From minimal home internet/mobile connection, lack of necessary devices like a laptops/tablets.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Many, like these two young girls, are forced to connect to public Wi-Fi in order to get adequate internet access. 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Or oftentimes share devices because there are very few amongst the households.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This lack of resource could and have caused folks to fall behind during this crisis.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768ED2-6675-6643-AAE5-477B46228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05672"/>
            <a:ext cx="2506470" cy="46574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6610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What is </a:t>
            </a:r>
            <a:r>
              <a:rPr lang="en-US" sz="5000" b="1" spc="600" dirty="0">
                <a:solidFill>
                  <a:srgbClr val="FFBF04"/>
                </a:solidFill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Web 4 U</a:t>
            </a:r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59CC-2A36-4C40-AF45-03189A688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21354"/>
            <a:ext cx="5203740" cy="3626115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 program where folks can register by phone, app, or site to get the needed tools to keep up.</a:t>
            </a:r>
          </a:p>
          <a:p>
            <a:pPr>
              <a:lnSpc>
                <a:spcPct val="120000"/>
              </a:lnSpc>
            </a:pPr>
            <a:r>
              <a:rPr lang="en-US" dirty="0"/>
              <a:t>Once registered, folks will have chance of picking three options or a combination of any two option. </a:t>
            </a:r>
            <a:r>
              <a:rPr lang="en-US" dirty="0">
                <a:solidFill>
                  <a:srgbClr val="FFBF04"/>
                </a:solidFill>
              </a:rPr>
              <a:t>[MVP Stage]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Option 1: Wireless Hotspot Device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Option 2: Chromebook/Laptop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Option 3: iPad/Tablet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E6E973-F0E6-9A48-A452-43872884D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622" y="1877505"/>
            <a:ext cx="2469198" cy="225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0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</p:spPr>
        <p:txBody>
          <a:bodyPr>
            <a:normAutofit/>
          </a:bodyPr>
          <a:lstStyle/>
          <a:p>
            <a:r>
              <a:rPr lang="en-US" sz="5000" b="1" spc="600" dirty="0">
                <a:solidFill>
                  <a:srgbClr val="FFBF04"/>
                </a:solidFill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Web 4 U </a:t>
            </a:r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Options</a:t>
            </a:r>
            <a:r>
              <a:rPr lang="en-US" sz="3600" b="1" spc="300" dirty="0"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 </a:t>
            </a:r>
            <a:endParaRPr lang="en-US" b="1" dirty="0"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2AFBF56-766D-BB4E-8BA2-CFA312B68536}"/>
              </a:ext>
            </a:extLst>
          </p:cNvPr>
          <p:cNvSpPr txBox="1">
            <a:spLocks/>
          </p:cNvSpPr>
          <p:nvPr/>
        </p:nvSpPr>
        <p:spPr>
          <a:xfrm>
            <a:off x="629842" y="1400969"/>
            <a:ext cx="2564771" cy="68659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BF04"/>
                </a:solidFill>
              </a:rPr>
              <a:t>Option 1</a:t>
            </a:r>
          </a:p>
          <a:p>
            <a:pPr marL="0" indent="0">
              <a:buNone/>
            </a:pPr>
            <a:r>
              <a:rPr lang="en-US" dirty="0"/>
              <a:t>Wireless Hotspot Device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9CCA691-B990-4F48-A871-4815FA1DD843}"/>
              </a:ext>
            </a:extLst>
          </p:cNvPr>
          <p:cNvSpPr txBox="1">
            <a:spLocks/>
          </p:cNvSpPr>
          <p:nvPr/>
        </p:nvSpPr>
        <p:spPr>
          <a:xfrm>
            <a:off x="3289614" y="1400969"/>
            <a:ext cx="2564771" cy="68659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BF04"/>
                </a:solidFill>
              </a:rPr>
              <a:t>Option 3</a:t>
            </a:r>
          </a:p>
          <a:p>
            <a:pPr marL="0" indent="0">
              <a:buNone/>
            </a:pPr>
            <a:r>
              <a:rPr lang="en-US" dirty="0"/>
              <a:t>Chromebook/Laptop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F901D4E5-7154-F448-A127-6D1D4C480841}"/>
              </a:ext>
            </a:extLst>
          </p:cNvPr>
          <p:cNvSpPr txBox="1">
            <a:spLocks/>
          </p:cNvSpPr>
          <p:nvPr/>
        </p:nvSpPr>
        <p:spPr>
          <a:xfrm>
            <a:off x="5950579" y="1400969"/>
            <a:ext cx="2564771" cy="68659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BF04"/>
                </a:solidFill>
              </a:rPr>
              <a:t>Option 3</a:t>
            </a:r>
          </a:p>
          <a:p>
            <a:pPr marL="0" indent="0">
              <a:buNone/>
            </a:pPr>
            <a:r>
              <a:rPr lang="en-US" dirty="0"/>
              <a:t>iPad/Tablet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F22BCA9-1B60-FD4C-8C95-033E3C34834F}"/>
              </a:ext>
            </a:extLst>
          </p:cNvPr>
          <p:cNvSpPr txBox="1">
            <a:spLocks/>
          </p:cNvSpPr>
          <p:nvPr/>
        </p:nvSpPr>
        <p:spPr>
          <a:xfrm>
            <a:off x="629842" y="4470798"/>
            <a:ext cx="2564771" cy="68659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For those needing reliable/stable internet.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4D33A4DC-E344-4041-BC59-2211DDF065D7}"/>
              </a:ext>
            </a:extLst>
          </p:cNvPr>
          <p:cNvSpPr txBox="1">
            <a:spLocks/>
          </p:cNvSpPr>
          <p:nvPr/>
        </p:nvSpPr>
        <p:spPr>
          <a:xfrm>
            <a:off x="3289614" y="4470798"/>
            <a:ext cx="2564771" cy="68659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300" dirty="0"/>
              <a:t>For those needing their own device either for work, school or job-seeking.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A032B5A-D634-0747-A9AF-E5F927B5A808}"/>
              </a:ext>
            </a:extLst>
          </p:cNvPr>
          <p:cNvSpPr txBox="1">
            <a:spLocks/>
          </p:cNvSpPr>
          <p:nvPr/>
        </p:nvSpPr>
        <p:spPr>
          <a:xfrm>
            <a:off x="5950579" y="4470798"/>
            <a:ext cx="2564771" cy="68659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For those with less workload but need a device (Elementary/Middle School).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65C60E-8454-BA44-B1CE-A7DE776D9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87563"/>
            <a:ext cx="2032314" cy="23911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397B2B5-0508-234F-8EC8-5B4F38EFE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386" y="2087561"/>
            <a:ext cx="2024891" cy="23832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837D124-E21E-BD4B-B6CA-2F5DB91D6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8522" y="2093810"/>
            <a:ext cx="1947508" cy="23175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986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en-US" sz="5000" b="1" spc="600" dirty="0">
                <a:solidFill>
                  <a:srgbClr val="FFBF04"/>
                </a:solidFill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Web 4 U</a:t>
            </a:r>
            <a:r>
              <a:rPr lang="en-US" sz="4800" b="1" spc="300" dirty="0">
                <a:solidFill>
                  <a:srgbClr val="FFBF04"/>
                </a:solidFill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 </a:t>
            </a:r>
            <a:r>
              <a:rPr lang="en-US" sz="4800" b="1" spc="300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Services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59CC-2A36-4C40-AF45-03189A688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521354"/>
            <a:ext cx="7879171" cy="362611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After choosing their devices, folks will have access to many services on the app/site.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Keep track of devices and/or hotspot data usage. </a:t>
            </a:r>
            <a:r>
              <a:rPr lang="en-US" dirty="0">
                <a:solidFill>
                  <a:srgbClr val="FFBF04"/>
                </a:solidFill>
              </a:rPr>
              <a:t>[MVP Stage]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Sign-up for many community webinars/classes.</a:t>
            </a:r>
          </a:p>
          <a:p>
            <a:pPr lvl="2"/>
            <a:r>
              <a:rPr lang="en-US" dirty="0"/>
              <a:t>webinars to learn how to set up the devices. </a:t>
            </a:r>
            <a:r>
              <a:rPr lang="en-US" dirty="0">
                <a:solidFill>
                  <a:srgbClr val="FFBF04"/>
                </a:solidFill>
              </a:rPr>
              <a:t>[MVP Stage]</a:t>
            </a:r>
          </a:p>
          <a:p>
            <a:pPr lvl="2"/>
            <a:r>
              <a:rPr lang="en-US" dirty="0"/>
              <a:t>Tech related classes (resume + cover-letter writing/ certificate training).</a:t>
            </a:r>
          </a:p>
          <a:p>
            <a:pPr lvl="3"/>
            <a:r>
              <a:rPr lang="en-US" dirty="0"/>
              <a:t>Through partner services.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One on one support with a volunteer/partner.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Technical support for the devices. </a:t>
            </a:r>
            <a:r>
              <a:rPr lang="en-US" dirty="0">
                <a:solidFill>
                  <a:srgbClr val="FFBF04"/>
                </a:solidFill>
              </a:rPr>
              <a:t>[MVP Stage]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Web tutoring for students.</a:t>
            </a:r>
          </a:p>
          <a:p>
            <a:pPr lvl="2">
              <a:lnSpc>
                <a:spcPct val="120000"/>
              </a:lnSpc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225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98331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66C00-50A2-624A-A03F-76E2FA19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0"/>
            <a:ext cx="7886700" cy="1104636"/>
          </a:xfrm>
        </p:spPr>
        <p:txBody>
          <a:bodyPr>
            <a:normAutofit/>
          </a:bodyPr>
          <a:lstStyle/>
          <a:p>
            <a:r>
              <a:rPr lang="en-US" sz="4800" b="1" dirty="0">
                <a:effectLst>
                  <a:outerShdw blurRad="50800" dist="38100" dir="5400000" algn="t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</a:rPr>
              <a:t>Lean Business Canvas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246639" y="1989496"/>
            <a:ext cx="3402861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81D95A8-DF1F-194A-A24F-DEF4D2A919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9355250"/>
              </p:ext>
            </p:extLst>
          </p:nvPr>
        </p:nvGraphicFramePr>
        <p:xfrm>
          <a:off x="628650" y="1408906"/>
          <a:ext cx="7879170" cy="4142058"/>
        </p:xfrm>
        <a:graphic>
          <a:graphicData uri="http://schemas.openxmlformats.org/drawingml/2006/table">
            <a:tbl>
              <a:tblPr/>
              <a:tblGrid>
                <a:gridCol w="1575834">
                  <a:extLst>
                    <a:ext uri="{9D8B030D-6E8A-4147-A177-3AD203B41FA5}">
                      <a16:colId xmlns:a16="http://schemas.microsoft.com/office/drawing/2014/main" val="2074450446"/>
                    </a:ext>
                  </a:extLst>
                </a:gridCol>
                <a:gridCol w="1575834">
                  <a:extLst>
                    <a:ext uri="{9D8B030D-6E8A-4147-A177-3AD203B41FA5}">
                      <a16:colId xmlns:a16="http://schemas.microsoft.com/office/drawing/2014/main" val="1282621943"/>
                    </a:ext>
                  </a:extLst>
                </a:gridCol>
                <a:gridCol w="787917">
                  <a:extLst>
                    <a:ext uri="{9D8B030D-6E8A-4147-A177-3AD203B41FA5}">
                      <a16:colId xmlns:a16="http://schemas.microsoft.com/office/drawing/2014/main" val="1587890512"/>
                    </a:ext>
                  </a:extLst>
                </a:gridCol>
                <a:gridCol w="787917">
                  <a:extLst>
                    <a:ext uri="{9D8B030D-6E8A-4147-A177-3AD203B41FA5}">
                      <a16:colId xmlns:a16="http://schemas.microsoft.com/office/drawing/2014/main" val="1802818312"/>
                    </a:ext>
                  </a:extLst>
                </a:gridCol>
                <a:gridCol w="1575834">
                  <a:extLst>
                    <a:ext uri="{9D8B030D-6E8A-4147-A177-3AD203B41FA5}">
                      <a16:colId xmlns:a16="http://schemas.microsoft.com/office/drawing/2014/main" val="614768231"/>
                    </a:ext>
                  </a:extLst>
                </a:gridCol>
                <a:gridCol w="1575834">
                  <a:extLst>
                    <a:ext uri="{9D8B030D-6E8A-4147-A177-3AD203B41FA5}">
                      <a16:colId xmlns:a16="http://schemas.microsoft.com/office/drawing/2014/main" val="4192194754"/>
                    </a:ext>
                  </a:extLst>
                </a:gridCol>
              </a:tblGrid>
              <a:tr h="176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Problem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Solution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Unique Value Proposition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Unfair Advantage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Customer Segments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6810617"/>
                  </a:ext>
                </a:extLst>
              </a:tr>
              <a:tr h="333255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 knowing who have access to a device/stable internet connection. 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Could work with community representatives to conduct surveys/one on one chats.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service will be offered to all levels in and out of education (not just at elementary/middle school).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Being able to offer this type of service to folks of all ages.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working class/lower income folks lacking the means to keep up during the COVID crisis. 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673354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2353892"/>
                  </a:ext>
                </a:extLst>
              </a:tr>
              <a:tr h="442898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Procuring the devices.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Talk and work with other organizations to obtain affordable/donated devices.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Opening opportunities to folks that would've been left behind in this crisis because they didn't have an internet connected device.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Giving access to webinars and courses that will further enrich the lives of those that wouldn't have before.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Folks that don't currently have a stable internet connection.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999546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1448710"/>
                  </a:ext>
                </a:extLst>
              </a:tr>
              <a:tr h="333255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 will we fund the program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Donations could be set-up, establish as a non-profit, partner with  the city/other organizations.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Working directly with the community to better understanding of their needs.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Folks that don't have enough devices at home.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103597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1902582"/>
                  </a:ext>
                </a:extLst>
              </a:tr>
              <a:tr h="30516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Getting everything running.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 with local volunteers that will help with getting  everything running.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Folks that want to further enrich their lives through further courses.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687400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972394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121676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5522303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Key Metrics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Channels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4425682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344213"/>
                  </a:ext>
                </a:extLst>
              </a:tr>
              <a:tr h="22361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Registrations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Workout of community centers in their neighborhoods.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9348190"/>
                  </a:ext>
                </a:extLst>
              </a:tr>
              <a:tr h="113970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Webinar engagements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1837653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574289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191"/>
                  </a:ext>
                </a:extLst>
              </a:tr>
              <a:tr h="1296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Existing Alternatives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High-Level Concept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Early Adopters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9088151"/>
                  </a:ext>
                </a:extLst>
              </a:tr>
              <a:tr h="113970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School programs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Eager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5558611"/>
                  </a:ext>
                </a:extLst>
              </a:tr>
              <a:tr h="113970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motivated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8019031"/>
                  </a:ext>
                </a:extLst>
              </a:tr>
              <a:tr h="113970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In-need of help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5061747"/>
                  </a:ext>
                </a:extLst>
              </a:tr>
              <a:tr h="8877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248456"/>
                  </a:ext>
                </a:extLst>
              </a:tr>
              <a:tr h="176623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Cost Structure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502020204030204" pitchFamily="34" charset="0"/>
                        </a:rPr>
                        <a:t>Revenue Streams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467484"/>
                  </a:ext>
                </a:extLst>
              </a:tr>
              <a:tr h="11397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ice will be free of charge to applicants but will have limited space in early stages.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Donations of funds/devices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279192"/>
                  </a:ext>
                </a:extLst>
              </a:tr>
              <a:tr h="88775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752020"/>
                  </a:ext>
                </a:extLst>
              </a:tr>
              <a:tr h="11397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Partner deals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580"/>
                  </a:ext>
                </a:extLst>
              </a:tr>
              <a:tr h="88775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089649"/>
                  </a:ext>
                </a:extLst>
              </a:tr>
              <a:tr h="88775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349403"/>
                  </a:ext>
                </a:extLst>
              </a:tr>
              <a:tr h="94324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11" marR="4211" marT="421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136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29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4065</TotalTime>
  <Words>745</Words>
  <Application>Microsoft Macintosh PowerPoint</Application>
  <PresentationFormat>On-screen Show (16:10)</PresentationFormat>
  <Paragraphs>163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Module 7 : Community Problem Solving</vt:lpstr>
      <vt:lpstr>Defining The Issue</vt:lpstr>
      <vt:lpstr>Defining The Issue (Cont.)</vt:lpstr>
      <vt:lpstr>What is Web 4 U?</vt:lpstr>
      <vt:lpstr>Web 4 U Options </vt:lpstr>
      <vt:lpstr>Web 4 U Services</vt:lpstr>
      <vt:lpstr>Lean Business Canvas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 Fernandez</dc:creator>
  <cp:lastModifiedBy>Angel Fernandez</cp:lastModifiedBy>
  <cp:revision>87</cp:revision>
  <dcterms:created xsi:type="dcterms:W3CDTF">2020-08-26T08:00:35Z</dcterms:created>
  <dcterms:modified xsi:type="dcterms:W3CDTF">2020-08-29T04:09:50Z</dcterms:modified>
</cp:coreProperties>
</file>